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2" r:id="rId5"/>
    <p:sldId id="275" r:id="rId6"/>
    <p:sldId id="298" r:id="rId7"/>
    <p:sldId id="299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6" r:id="rId18"/>
    <p:sldId id="315" r:id="rId19"/>
    <p:sldId id="317" r:id="rId20"/>
    <p:sldId id="276" r:id="rId21"/>
    <p:sldId id="320" r:id="rId22"/>
    <p:sldId id="318" r:id="rId23"/>
    <p:sldId id="319" r:id="rId24"/>
    <p:sldId id="321" r:id="rId25"/>
    <p:sldId id="322" r:id="rId26"/>
    <p:sldId id="314" r:id="rId27"/>
    <p:sldId id="324" r:id="rId28"/>
    <p:sldId id="325" r:id="rId29"/>
    <p:sldId id="326" r:id="rId30"/>
    <p:sldId id="327" r:id="rId31"/>
    <p:sldId id="328" r:id="rId32"/>
    <p:sldId id="323" r:id="rId33"/>
    <p:sldId id="330" r:id="rId34"/>
    <p:sldId id="331" r:id="rId35"/>
    <p:sldId id="332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903"/>
    <a:srgbClr val="CBDDD0"/>
    <a:srgbClr val="EEC9CB"/>
    <a:srgbClr val="FFF2CD"/>
    <a:srgbClr val="FBE5D7"/>
    <a:srgbClr val="DAE3F4"/>
    <a:srgbClr val="C8AFD9"/>
    <a:srgbClr val="AEC1D8"/>
    <a:srgbClr val="CBDDD1"/>
    <a:srgbClr val="446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7" d="100"/>
          <a:sy n="107" d="100"/>
        </p:scale>
        <p:origin x="750" y="1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823BFC3-5988-4FA7-A385-C9B1BEA3357B}" type="datetime1">
              <a:rPr lang="es-ES" smtClean="0"/>
              <a:t>29/07/2024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8DC1D1-B6C2-C644-8BF1-C34DBFFE1C7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9" name="Marcador de imagen de diapositiva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14A532-91FB-4987-B839-FD0C3B831248}" type="datetime1">
              <a:rPr lang="es-ES" smtClean="0"/>
              <a:pPr/>
              <a:t>29/07/2024</a:t>
            </a:fld>
            <a:endParaRPr lang="es-ES" dirty="0"/>
          </a:p>
        </p:txBody>
      </p:sp>
      <p:sp>
        <p:nvSpPr>
          <p:cNvPr id="12" name="Marcador de notas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D060679C-80C7-4E7D-9614-ABA41C5B2858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2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3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6561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13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448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17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4" name="Conector rec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47" name="Marcador de posición del contenid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imagen≈≈</a:t>
            </a:r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a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Forma libre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4" name="Marcador de posición del contenid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6" name="Marcador de posición del contenid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1" name="Marcador de posición del contenid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5" name="Marcador de posición del contenid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25" name="Marcador de títu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0" name="Marcador de posición del contenid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1" name="Marcador de posición del contenid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Marcador de posición del contenid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4" name="Marcador de títu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5" name="Marcador de posición del contenid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8" name="Marcador de posición del contenid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9" name="Marcador de posición del contenid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a libre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a libre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a libre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a libre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a libre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a libre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a libre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a libre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a libre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a libre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a libre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a libre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a libre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a libre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a libre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a libre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a libre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a libre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6" name="Marcador de posición del contenid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8" name="Marcador de posición del contenid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0" name="Marcador de posición del contenid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2" name="Marcador de posición del contenid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4" name="Marcador de posición del contenid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7" name="Forma libre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1" name="Subtítulo 47" descr="Haga clic en el icono para agregar una imagen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3" name="Marcador de posición del contenid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37" name="Marcador de posición de imagen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Subtítulo 47" descr="Haga clic en el icono para agregar una imagen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2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3" name="Marcador de contenid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4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contenid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Forma libre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18" name="Marcador de contenid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19" name="Forma libre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0" name="Forma libre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Hexá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0" name="Hexá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Hexá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Hexá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4" name="Forma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4" name="Hexá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Hexá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3" name="Forma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8" name="Hexá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6" name="Forma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9" name="Marcador de contenid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0" name="Marcador de contenid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1" name="Marcador de contenid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Forma libre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2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6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editar el estilo de título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6" name="Forma libre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4" name="Marcador de posición del contenid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ítu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Texto 47" descr="Haga clic en el icono para agregar una imagen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1" cap="all" baseline="0">
                <a:solidFill>
                  <a:schemeClr val="tx2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posición del contenid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ítu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0" name="Marcador de posición de tab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9" name="Forma libre: Form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" name="Forma libre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es-ES" sz="2700">
                <a:latin typeface="+mn-lt"/>
              </a:defRPr>
            </a:lvl1pPr>
          </a:lstStyle>
          <a:p>
            <a:pPr rtl="0"/>
            <a:r>
              <a:rPr lang="es-ES" noProof="0"/>
              <a:t>Haga clic para editar el texto</a:t>
            </a:r>
          </a:p>
        </p:txBody>
      </p:sp>
      <p:sp>
        <p:nvSpPr>
          <p:cNvPr id="11" name="subtítu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accent2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4" name="Forma libre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5" name="Forma libre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600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ítu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52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3" name="Marcador de posición del contenid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Marcador de posición del contenid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1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s-ES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56" name="Marcador de posición del contenid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8" name="Marcador de posición del contenid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 dirty="0"/>
          </a:p>
        </p:txBody>
      </p:sp>
      <p:sp>
        <p:nvSpPr>
          <p:cNvPr id="4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6" name="Marcador de posición del contenid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9" name="Marcador de posición del contenid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0" name="Marcador de posición del contenid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2" name="Marcador de posición del contenid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5" name="Marcador de posición del contenid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8" name="Marcador de posición del contenid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es-ES" b="0"/>
            </a:lvl1pPr>
          </a:lstStyle>
          <a:p>
            <a:pPr rtl="0"/>
            <a:fld id="{47FEACEE-25B4-4A2D-B147-27296E36371D}" type="slidenum">
              <a:rPr lang="es-ES" altLang="zh-CN" smtClean="0"/>
              <a:pPr rtl="0"/>
              <a:t>‹Nº›</a:t>
            </a:fld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l contenid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ítu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284439" cy="20574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Importación y limpieza de datos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938823" cy="760288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spcBef>
                <a:spcPts val="0"/>
              </a:spcBef>
            </a:pPr>
            <a:r>
              <a:rPr lang="es-ES" sz="1400" dirty="0"/>
              <a:t>Ricardo Ahumada Oliva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Unidad de Planificación Sanitaria y ED. 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Departamento de Gestión de Redes - DSSMS</a:t>
            </a:r>
          </a:p>
        </p:txBody>
      </p:sp>
      <p:pic>
        <p:nvPicPr>
          <p:cNvPr id="30" name="Marcador de posición de imagen 29" descr="Personas en una oficina hablando sobre el trabajo con un portátil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Forma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CC8D87E-4BAA-4F8A-B565-50B120600023}"/>
              </a:ext>
            </a:extLst>
          </p:cNvPr>
          <p:cNvSpPr txBox="1">
            <a:spLocks/>
          </p:cNvSpPr>
          <p:nvPr/>
        </p:nvSpPr>
        <p:spPr>
          <a:xfrm>
            <a:off x="1428556" y="1583603"/>
            <a:ext cx="4284439" cy="403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/>
              <a:t>Sesión 2: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7C9E7292-895C-454A-99FB-DB0F1DBD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8" t="77460" r="20581" b="9333"/>
          <a:stretch/>
        </p:blipFill>
        <p:spPr>
          <a:xfrm>
            <a:off x="8214635" y="3463975"/>
            <a:ext cx="1701350" cy="905692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2A023B7B-B5A8-4752-8940-F4544D0DC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4" t="77460" r="43177" b="9333"/>
          <a:stretch/>
        </p:blipFill>
        <p:spPr>
          <a:xfrm>
            <a:off x="5232400" y="3463975"/>
            <a:ext cx="1640114" cy="905692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31DA31A5-5FCA-4AA1-A7B8-E6C8B174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3" t="77460" r="65271" b="9333"/>
          <a:stretch/>
        </p:blipFill>
        <p:spPr>
          <a:xfrm>
            <a:off x="2137229" y="3463975"/>
            <a:ext cx="1753050" cy="9056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AAED689-77F6-480A-B39E-CD2447EDE794}"/>
              </a:ext>
            </a:extLst>
          </p:cNvPr>
          <p:cNvSpPr txBox="1"/>
          <p:nvPr/>
        </p:nvSpPr>
        <p:spPr>
          <a:xfrm>
            <a:off x="2362544" y="2140536"/>
            <a:ext cx="724104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80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        &lt;-        2</a:t>
            </a:r>
          </a:p>
        </p:txBody>
      </p:sp>
    </p:spTree>
    <p:extLst>
      <p:ext uri="{BB962C8B-B14F-4D97-AF65-F5344CB8AC3E}">
        <p14:creationId xmlns:p14="http://schemas.microsoft.com/office/powerpoint/2010/main" val="350415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013A1DB-15CC-432D-80DF-866B27D55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9" b="8462"/>
          <a:stretch/>
        </p:blipFill>
        <p:spPr>
          <a:xfrm>
            <a:off x="2875133" y="2505661"/>
            <a:ext cx="6441733" cy="27943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A82814F-EC58-4C77-842B-BBB3C8316A88}"/>
              </a:ext>
            </a:extLst>
          </p:cNvPr>
          <p:cNvSpPr txBox="1"/>
          <p:nvPr/>
        </p:nvSpPr>
        <p:spPr>
          <a:xfrm>
            <a:off x="5424264" y="2627125"/>
            <a:ext cx="120468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 err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Seq</a:t>
            </a:r>
            <a:r>
              <a:rPr lang="es-CL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318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6" name="Imagen 5" descr="Imagen que contiene reloj, fútbol&#10;&#10;Descripción generada automáticamente">
            <a:extLst>
              <a:ext uri="{FF2B5EF4-FFF2-40B4-BE49-F238E27FC236}">
                <a16:creationId xmlns:a16="http://schemas.microsoft.com/office/drawing/2014/main" id="{5531AD95-E90D-4C5F-8DAF-0023F03E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35" y="1308585"/>
            <a:ext cx="4837113" cy="46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50" y="1929296"/>
            <a:ext cx="4114799" cy="301249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Librerías para análisis de datos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13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42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B66F03-3597-49A1-8092-6BA0DA4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44896"/>
            <a:ext cx="4114800" cy="4749166"/>
          </a:xfrm>
          <a:prstGeom prst="rect">
            <a:avLst/>
          </a:prstGeom>
          <a:effectLst>
            <a:outerShdw blurRad="1270000" dir="10800000" sx="110000" sy="11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64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8" y="2519089"/>
            <a:ext cx="853150" cy="984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1F6827-C38E-453B-B74C-99C52A4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7" y="1449677"/>
            <a:ext cx="849895" cy="9809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7" y="3596722"/>
            <a:ext cx="849894" cy="9809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B976044-E443-4A4E-A197-BD33AFF0173A}"/>
              </a:ext>
            </a:extLst>
          </p:cNvPr>
          <p:cNvSpPr txBox="1"/>
          <p:nvPr/>
        </p:nvSpPr>
        <p:spPr>
          <a:xfrm>
            <a:off x="1480357" y="2828641"/>
            <a:ext cx="2202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ggplot2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ED8DF-CAB9-46AB-861E-62E3A093F299}"/>
              </a:ext>
            </a:extLst>
          </p:cNvPr>
          <p:cNvSpPr txBox="1"/>
          <p:nvPr/>
        </p:nvSpPr>
        <p:spPr>
          <a:xfrm>
            <a:off x="1480357" y="1755471"/>
            <a:ext cx="2288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dplyr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2265CD-E9A7-44E8-A271-E1B4C1971BA1}"/>
              </a:ext>
            </a:extLst>
          </p:cNvPr>
          <p:cNvSpPr txBox="1"/>
          <p:nvPr/>
        </p:nvSpPr>
        <p:spPr>
          <a:xfrm>
            <a:off x="1480358" y="390251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readr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C80E897-FDF1-4C03-AA8A-FD500C77E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19" b="28851"/>
          <a:stretch/>
        </p:blipFill>
        <p:spPr>
          <a:xfrm>
            <a:off x="4428760" y="596661"/>
            <a:ext cx="2663947" cy="5052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789DAF-32CF-4B4E-84A5-73B061854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6" y="4669891"/>
            <a:ext cx="849895" cy="98092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AB8F21-46E9-44C1-9823-35B9AEDE5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256" y="1455470"/>
            <a:ext cx="849894" cy="9809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7DFD81B-25E6-4051-85DC-6AC82B5E9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4445" y="2521199"/>
            <a:ext cx="849894" cy="9851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CB1EE2-8FC4-4121-B310-F0DCBD7745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45" y="3598973"/>
            <a:ext cx="849894" cy="9844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78F6E01-D985-4813-99BD-A772B084D6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073" y="4675682"/>
            <a:ext cx="849894" cy="9809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8037D0A-9B76-4048-86E2-E18D58F579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6580" y="1449677"/>
            <a:ext cx="853588" cy="98518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27A2DA9-DC01-420F-89AC-028F3D4F4A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8427" y="2515408"/>
            <a:ext cx="849895" cy="98446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E969EDB-7E3E-4139-8AC1-BC81FBFFC867}"/>
              </a:ext>
            </a:extLst>
          </p:cNvPr>
          <p:cNvSpPr txBox="1"/>
          <p:nvPr/>
        </p:nvSpPr>
        <p:spPr>
          <a:xfrm>
            <a:off x="1480357" y="497125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tidyr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9BF3E74-C1C7-4841-9DE1-9988EB8BB426}"/>
              </a:ext>
            </a:extLst>
          </p:cNvPr>
          <p:cNvSpPr txBox="1"/>
          <p:nvPr/>
        </p:nvSpPr>
        <p:spPr>
          <a:xfrm>
            <a:off x="5222199" y="1725132"/>
            <a:ext cx="2541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purrr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47611B-E800-4ECD-B21B-F4B6D0B65E8F}"/>
              </a:ext>
            </a:extLst>
          </p:cNvPr>
          <p:cNvSpPr txBox="1"/>
          <p:nvPr/>
        </p:nvSpPr>
        <p:spPr>
          <a:xfrm>
            <a:off x="5222199" y="2791774"/>
            <a:ext cx="2590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tibble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DF65DA4-B974-4BA3-A979-2468F13F4F69}"/>
              </a:ext>
            </a:extLst>
          </p:cNvPr>
          <p:cNvSpPr txBox="1"/>
          <p:nvPr/>
        </p:nvSpPr>
        <p:spPr>
          <a:xfrm>
            <a:off x="5222199" y="3833639"/>
            <a:ext cx="2614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magrittr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8B88B-65B5-4267-A4F1-8670C3F2EA08}"/>
              </a:ext>
            </a:extLst>
          </p:cNvPr>
          <p:cNvSpPr txBox="1"/>
          <p:nvPr/>
        </p:nvSpPr>
        <p:spPr>
          <a:xfrm>
            <a:off x="5222199" y="5039081"/>
            <a:ext cx="262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stringr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BD659BD-84A1-42FD-88FB-A737E4AA9DE5}"/>
              </a:ext>
            </a:extLst>
          </p:cNvPr>
          <p:cNvSpPr txBox="1"/>
          <p:nvPr/>
        </p:nvSpPr>
        <p:spPr>
          <a:xfrm>
            <a:off x="8773125" y="1845611"/>
            <a:ext cx="2649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forcats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178D32D-B8EE-4934-88C3-1F61B6B10C4C}"/>
              </a:ext>
            </a:extLst>
          </p:cNvPr>
          <p:cNvSpPr txBox="1"/>
          <p:nvPr/>
        </p:nvSpPr>
        <p:spPr>
          <a:xfrm>
            <a:off x="8788469" y="2923557"/>
            <a:ext cx="3252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lubridate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CC64FED6-9040-4384-8E83-870518A2BB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54973" y="3580418"/>
            <a:ext cx="849894" cy="980919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1B1F3C7-FCED-45AF-ADE3-4FDDD30D88FE}"/>
              </a:ext>
            </a:extLst>
          </p:cNvPr>
          <p:cNvSpPr txBox="1"/>
          <p:nvPr/>
        </p:nvSpPr>
        <p:spPr>
          <a:xfrm>
            <a:off x="8788469" y="5050410"/>
            <a:ext cx="2798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s-CL" sz="1200" dirty="0"/>
              <a:t>https://</a:t>
            </a:r>
            <a:r>
              <a:rPr lang="es-CL" sz="1200" b="1" dirty="0"/>
              <a:t>googlesheets4</a:t>
            </a:r>
            <a:r>
              <a:rPr lang="es-CL" sz="1200" dirty="0"/>
              <a:t>.tidyverse.org/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E24F567E-CC13-4871-8F21-43F08ED82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2229" y="4675511"/>
            <a:ext cx="849895" cy="980921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BE5D4DB-CF6D-45D9-A79B-E9A74966522E}"/>
              </a:ext>
            </a:extLst>
          </p:cNvPr>
          <p:cNvSpPr txBox="1"/>
          <p:nvPr/>
        </p:nvSpPr>
        <p:spPr>
          <a:xfrm>
            <a:off x="8788469" y="3951646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</a:t>
            </a:r>
            <a:r>
              <a:rPr lang="es-CL" b="1" dirty="0"/>
              <a:t>readxl</a:t>
            </a:r>
            <a:r>
              <a:rPr lang="es-CL" dirty="0"/>
              <a:t>.tidyverse.org/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BE9F45B-67B4-4C17-9A74-E8CCC810A101}"/>
              </a:ext>
            </a:extLst>
          </p:cNvPr>
          <p:cNvSpPr txBox="1"/>
          <p:nvPr/>
        </p:nvSpPr>
        <p:spPr>
          <a:xfrm>
            <a:off x="5256387" y="6100548"/>
            <a:ext cx="7444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https://haven.tidyverse.org/</a:t>
            </a:r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1907BDAA-1C25-4B42-BAA6-94FC791181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0751" y="5745675"/>
            <a:ext cx="853588" cy="9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63" y="1984342"/>
            <a:ext cx="853150" cy="984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1F6827-C38E-453B-B74C-99C52A4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50" y="3514595"/>
            <a:ext cx="849895" cy="9809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62" y="2707927"/>
            <a:ext cx="849894" cy="98092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789DAF-32CF-4B4E-84A5-73B06185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508" y="3564983"/>
            <a:ext cx="849895" cy="98092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AB8F21-46E9-44C1-9823-35B9AEDE5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078" y="1976766"/>
            <a:ext cx="849894" cy="9809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7DFD81B-25E6-4051-85DC-6AC82B5E9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7676" y="1974633"/>
            <a:ext cx="849894" cy="9851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CB1EE2-8FC4-4121-B310-F0DCBD774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0817" y="2763309"/>
            <a:ext cx="849894" cy="9844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78F6E01-D985-4813-99BD-A772B084D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31" y="3584440"/>
            <a:ext cx="849894" cy="9809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8037D0A-9B76-4048-86E2-E18D58F57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8627" y="1984342"/>
            <a:ext cx="853588" cy="98518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27A2DA9-DC01-420F-89AC-028F3D4F4A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3753" y="3529912"/>
            <a:ext cx="849895" cy="9844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4558" y="2761145"/>
            <a:ext cx="849895" cy="980921"/>
          </a:xfrm>
          <a:prstGeom prst="rect">
            <a:avLst/>
          </a:prstGeom>
          <a:effectLst>
            <a:outerShdw blurRad="88900" dir="10800000" sx="110000" sy="110000" algn="ctr" rotWithShape="0">
              <a:schemeClr val="bg1">
                <a:alpha val="60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E2712D-A2CA-4D85-A4E0-7D3DFAE69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05" y="1020224"/>
            <a:ext cx="551963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library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tidyverse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 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 va a cargar en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RStudio</a:t>
            </a:r>
            <a:endParaRPr kumimoji="0" lang="es-CL" altLang="es-C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ggplot2, para visualización de datos.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dplyr, para manipular datos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tidyr, para ordenar datos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readr, para importar datos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purrr, para programación funcional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tibble, otra manera de abordar 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stringr, para manejo de cadenas o </a:t>
            </a:r>
            <a:r>
              <a:rPr kumimoji="0" lang="es-CL" altLang="es-CL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forcats, para manejo de factores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lubridate, para manejo de fechas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magrittr, para hacer el código más leíble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readxl</a:t>
            </a: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, para 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leer archivos Excel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googlesheets4, para leer tablas de Google.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 err="1">
                <a:solidFill>
                  <a:schemeClr val="bg1"/>
                </a:solidFill>
                <a:latin typeface="Arial" panose="020B0604020202020204" pitchFamily="34" charset="0"/>
              </a:rPr>
              <a:t>haven</a:t>
            </a: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, para leer archivos Stata, SAS, SPSS </a:t>
            </a:r>
            <a:endParaRPr kumimoji="0" lang="es-CL" altLang="es-C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37E492-A89B-414C-B796-F06DBE9EBA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6302" y="2761147"/>
            <a:ext cx="849894" cy="9809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DDCB21-7FAF-44C3-A43F-917FA52F46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8366" y="2761144"/>
            <a:ext cx="849895" cy="98092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9E0FDC-4E10-4B18-B31D-7BA00D3493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87307" y="3510333"/>
            <a:ext cx="853588" cy="9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8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2831091"/>
            <a:ext cx="3572686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Importar archivos 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17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40" y="3559944"/>
            <a:ext cx="2051493" cy="236776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83" y="1664731"/>
            <a:ext cx="2051496" cy="2367770"/>
          </a:xfrm>
          <a:prstGeom prst="rect">
            <a:avLst/>
          </a:prstGeom>
          <a:effectLst>
            <a:outerShdw blurRad="88900" dir="10800000" sx="110000" sy="110000" algn="ctr" rotWithShape="0">
              <a:schemeClr val="bg1">
                <a:alpha val="60000"/>
              </a:scheme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37E492-A89B-414C-B796-F06DBE9E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920" y="1664737"/>
            <a:ext cx="2051493" cy="23677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DDCB21-7FAF-44C3-A43F-917FA52F4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93" y="3559944"/>
            <a:ext cx="2051496" cy="23677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9E0FDC-4E10-4B18-B31D-7BA00D349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513" y="1664731"/>
            <a:ext cx="2060410" cy="2378057"/>
          </a:xfrm>
          <a:prstGeom prst="rect">
            <a:avLst/>
          </a:prstGeom>
        </p:spPr>
      </p:pic>
      <p:sp>
        <p:nvSpPr>
          <p:cNvPr id="21" name="Título 7">
            <a:extLst>
              <a:ext uri="{FF2B5EF4-FFF2-40B4-BE49-F238E27FC236}">
                <a16:creationId xmlns:a16="http://schemas.microsoft.com/office/drawing/2014/main" id="{3148B5F8-6856-4A05-BB8F-92792D17E793}"/>
              </a:ext>
            </a:extLst>
          </p:cNvPr>
          <p:cNvSpPr txBox="1">
            <a:spLocks/>
          </p:cNvSpPr>
          <p:nvPr/>
        </p:nvSpPr>
        <p:spPr>
          <a:xfrm>
            <a:off x="743345" y="613115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Importar archivos</a:t>
            </a:r>
          </a:p>
        </p:txBody>
      </p:sp>
    </p:spTree>
    <p:extLst>
      <p:ext uri="{BB962C8B-B14F-4D97-AF65-F5344CB8AC3E}">
        <p14:creationId xmlns:p14="http://schemas.microsoft.com/office/powerpoint/2010/main" val="298992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4" y="211908"/>
            <a:ext cx="849894" cy="98092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778" y="211908"/>
            <a:ext cx="849895" cy="980921"/>
          </a:xfrm>
          <a:prstGeom prst="rect">
            <a:avLst/>
          </a:prstGeom>
        </p:spPr>
      </p:pic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838" y="411164"/>
            <a:ext cx="6982924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readr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C4DFC2-D1E4-44D0-A39F-2B009813ED27}"/>
              </a:ext>
            </a:extLst>
          </p:cNvPr>
          <p:cNvSpPr txBox="1"/>
          <p:nvPr/>
        </p:nvSpPr>
        <p:spPr>
          <a:xfrm>
            <a:off x="1769108" y="1192828"/>
            <a:ext cx="8567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1600" dirty="0">
                <a:solidFill>
                  <a:schemeClr val="bg1"/>
                </a:solidFill>
              </a:rPr>
              <a:t>El objetivo de readr es proporcionar una forma rápida y sencilla de leer datos rectangulares de archivos delimitados, como valores separados por comas (CSV) y valores separados por tabulaciones (TSV).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1AA1916-656C-4195-809B-10F9A05AE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33"/>
          <a:stretch/>
        </p:blipFill>
        <p:spPr>
          <a:xfrm>
            <a:off x="2682332" y="2216285"/>
            <a:ext cx="6397013" cy="37145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EBE0DB6-DE5B-44CA-89D1-F7A651963801}"/>
              </a:ext>
            </a:extLst>
          </p:cNvPr>
          <p:cNvSpPr txBox="1"/>
          <p:nvPr/>
        </p:nvSpPr>
        <p:spPr>
          <a:xfrm>
            <a:off x="6816160" y="6261982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https://rstudio.github.io/cheatsheets/data-import.pdf</a:t>
            </a:r>
          </a:p>
        </p:txBody>
      </p:sp>
    </p:spTree>
    <p:extLst>
      <p:ext uri="{BB962C8B-B14F-4D97-AF65-F5344CB8AC3E}">
        <p14:creationId xmlns:p14="http://schemas.microsoft.com/office/powerpoint/2010/main" val="98197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Agenda</a:t>
            </a: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Recap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Importar archivos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Áreas de crecimiento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Resumen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Objetivos principales</a:t>
            </a:r>
          </a:p>
        </p:txBody>
      </p:sp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778" y="211908"/>
            <a:ext cx="849895" cy="980921"/>
          </a:xfrm>
          <a:prstGeom prst="rect">
            <a:avLst/>
          </a:prstGeom>
        </p:spPr>
      </p:pic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838" y="411164"/>
            <a:ext cx="6982924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readxl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EBE0DB6-DE5B-44CA-89D1-F7A651963801}"/>
              </a:ext>
            </a:extLst>
          </p:cNvPr>
          <p:cNvSpPr txBox="1"/>
          <p:nvPr/>
        </p:nvSpPr>
        <p:spPr>
          <a:xfrm>
            <a:off x="6816160" y="6261982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https://rstudio.github.io/cheatsheets/data-import.pdf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5A58DB-694E-491C-9C5B-52133444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6" y="1959624"/>
            <a:ext cx="3501085" cy="2370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363C9E-8063-4BD8-8E02-1B77543B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24" y="1299865"/>
            <a:ext cx="3019846" cy="42582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4C45D1-806D-48A3-96EA-7392A215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6" y="165915"/>
            <a:ext cx="957032" cy="11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81" y="493494"/>
            <a:ext cx="1433222" cy="6463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56FC41-3185-4B51-AB52-2E9E755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91" y="255551"/>
            <a:ext cx="971190" cy="11222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A3454A5-C749-4A79-B22A-0F1F9FCD2211}"/>
              </a:ext>
            </a:extLst>
          </p:cNvPr>
          <p:cNvSpPr txBox="1"/>
          <p:nvPr/>
        </p:nvSpPr>
        <p:spPr>
          <a:xfrm>
            <a:off x="1863437" y="1597345"/>
            <a:ext cx="8315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 objetivo de rio es facilitar al máximo la I/E de archivos de datos en R mediante la implementación de dos funciones principales al estilo de las navajas suizas: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ítulo 4">
            <a:extLst>
              <a:ext uri="{FF2B5EF4-FFF2-40B4-BE49-F238E27FC236}">
                <a16:creationId xmlns:a16="http://schemas.microsoft.com/office/drawing/2014/main" id="{8B6F3406-3F8F-46C9-B116-88D20F723DCC}"/>
              </a:ext>
            </a:extLst>
          </p:cNvPr>
          <p:cNvSpPr txBox="1">
            <a:spLocks/>
          </p:cNvSpPr>
          <p:nvPr/>
        </p:nvSpPr>
        <p:spPr>
          <a:xfrm>
            <a:off x="1364674" y="3110267"/>
            <a:ext cx="7964452" cy="2558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>
                <a:latin typeface="Consolas" panose="020B0609020204030204" pitchFamily="49" charset="0"/>
              </a:rPr>
              <a:t>data &lt;- </a:t>
            </a:r>
            <a:r>
              <a:rPr lang="es-CL" sz="2000" dirty="0" err="1">
                <a:latin typeface="Consolas" panose="020B0609020204030204" pitchFamily="49" charset="0"/>
              </a:rPr>
              <a:t>import</a:t>
            </a:r>
            <a:r>
              <a:rPr lang="es-CL" sz="2000" dirty="0">
                <a:latin typeface="Consolas" panose="020B0609020204030204" pitchFamily="49" charset="0"/>
              </a:rPr>
              <a:t>(file)</a:t>
            </a:r>
          </a:p>
          <a:p>
            <a:endParaRPr lang="es-CL" sz="2000" dirty="0">
              <a:latin typeface="Consolas" panose="020B0609020204030204" pitchFamily="49" charset="0"/>
            </a:endParaRPr>
          </a:p>
          <a:p>
            <a:r>
              <a:rPr lang="es-CL" sz="2000" b="0" dirty="0">
                <a:latin typeface="Consolas" panose="020B0609020204030204" pitchFamily="49" charset="0"/>
              </a:rPr>
              <a:t>#Ejemplos:</a:t>
            </a:r>
          </a:p>
          <a:p>
            <a:r>
              <a:rPr lang="es-CL" sz="2000" b="0" dirty="0">
                <a:latin typeface="Consolas" panose="020B0609020204030204" pitchFamily="49" charset="0"/>
              </a:rPr>
              <a:t>data &lt;- </a:t>
            </a:r>
            <a:r>
              <a:rPr lang="es-CL" sz="2000" b="0" dirty="0" err="1">
                <a:latin typeface="Consolas" panose="020B0609020204030204" pitchFamily="49" charset="0"/>
              </a:rPr>
              <a:t>import</a:t>
            </a:r>
            <a:r>
              <a:rPr lang="es-CL" sz="2000" b="0" dirty="0">
                <a:latin typeface="Consolas" panose="020B0609020204030204" pitchFamily="49" charset="0"/>
              </a:rPr>
              <a:t>(‘datos.xlsx’)</a:t>
            </a:r>
          </a:p>
          <a:p>
            <a:r>
              <a:rPr lang="es-CL" sz="2000" b="0" dirty="0">
                <a:latin typeface="Consolas" panose="020B0609020204030204" pitchFamily="49" charset="0"/>
              </a:rPr>
              <a:t>data &lt;- </a:t>
            </a:r>
            <a:r>
              <a:rPr lang="es-CL" sz="2000" b="0" dirty="0" err="1">
                <a:latin typeface="Consolas" panose="020B0609020204030204" pitchFamily="49" charset="0"/>
              </a:rPr>
              <a:t>import</a:t>
            </a:r>
            <a:r>
              <a:rPr lang="es-CL" sz="2000" b="0" dirty="0">
                <a:latin typeface="Consolas" panose="020B0609020204030204" pitchFamily="49" charset="0"/>
              </a:rPr>
              <a:t>(‘datos.csv’)</a:t>
            </a:r>
          </a:p>
          <a:p>
            <a:endParaRPr lang="es-CL" sz="2000" dirty="0">
              <a:latin typeface="Consolas" panose="020B0609020204030204" pitchFamily="49" charset="0"/>
            </a:endParaRPr>
          </a:p>
        </p:txBody>
      </p:sp>
      <p:sp>
        <p:nvSpPr>
          <p:cNvPr id="17" name="Título 4">
            <a:extLst>
              <a:ext uri="{FF2B5EF4-FFF2-40B4-BE49-F238E27FC236}">
                <a16:creationId xmlns:a16="http://schemas.microsoft.com/office/drawing/2014/main" id="{5CD35C45-F006-4DBF-9932-F8D9CD3E690F}"/>
              </a:ext>
            </a:extLst>
          </p:cNvPr>
          <p:cNvSpPr txBox="1">
            <a:spLocks/>
          </p:cNvSpPr>
          <p:nvPr/>
        </p:nvSpPr>
        <p:spPr>
          <a:xfrm>
            <a:off x="1863437" y="3834342"/>
            <a:ext cx="7964452" cy="646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es-CL" sz="3200" dirty="0"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90101F4B-78EC-41AB-9ED2-DB76F2BA817C}"/>
              </a:ext>
            </a:extLst>
          </p:cNvPr>
          <p:cNvSpPr txBox="1">
            <a:spLocks/>
          </p:cNvSpPr>
          <p:nvPr/>
        </p:nvSpPr>
        <p:spPr>
          <a:xfrm>
            <a:off x="6096000" y="3114444"/>
            <a:ext cx="4480990" cy="26473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 err="1">
                <a:latin typeface="Consolas" panose="020B0609020204030204" pitchFamily="49" charset="0"/>
              </a:rPr>
              <a:t>export</a:t>
            </a:r>
            <a:r>
              <a:rPr lang="es-CL" sz="2000" dirty="0">
                <a:latin typeface="Consolas" panose="020B0609020204030204" pitchFamily="49" charset="0"/>
              </a:rPr>
              <a:t>(data, archivo)</a:t>
            </a:r>
          </a:p>
          <a:p>
            <a:endParaRPr lang="es-CL" sz="2000" dirty="0">
              <a:latin typeface="Consolas" panose="020B0609020204030204" pitchFamily="49" charset="0"/>
            </a:endParaRPr>
          </a:p>
          <a:p>
            <a:r>
              <a:rPr lang="es-CL" sz="2000" b="0" dirty="0">
                <a:latin typeface="Consolas" panose="020B0609020204030204" pitchFamily="49" charset="0"/>
              </a:rPr>
              <a:t>#Ejemplos: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‘datos2.xlsx’)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‘datos2.csv’)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‘datos2.csv.zip’)</a:t>
            </a:r>
          </a:p>
          <a:p>
            <a:endParaRPr lang="es-CL" sz="2000" b="0" dirty="0">
              <a:latin typeface="Consolas" panose="020B0609020204030204" pitchFamily="49" charset="0"/>
            </a:endParaRPr>
          </a:p>
          <a:p>
            <a:endParaRPr lang="es-CL" sz="2000" dirty="0">
              <a:latin typeface="Consolas" panose="020B0609020204030204" pitchFamily="49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7AF532F-B5B8-449A-B929-89842928B27A}"/>
              </a:ext>
            </a:extLst>
          </p:cNvPr>
          <p:cNvSpPr txBox="1"/>
          <p:nvPr/>
        </p:nvSpPr>
        <p:spPr>
          <a:xfrm>
            <a:off x="1863437" y="4939866"/>
            <a:ext cx="831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rio utiliza varias de las librerías de </a:t>
            </a:r>
            <a:r>
              <a:rPr lang="es-ES" dirty="0" err="1">
                <a:solidFill>
                  <a:schemeClr val="bg1"/>
                </a:solidFill>
              </a:rPr>
              <a:t>Tidyverse</a:t>
            </a:r>
            <a:r>
              <a:rPr lang="es-ES" dirty="0">
                <a:solidFill>
                  <a:schemeClr val="bg1"/>
                </a:solidFill>
              </a:rPr>
              <a:t>, pero no es parte de </a:t>
            </a:r>
            <a:r>
              <a:rPr lang="es-E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81" y="493494"/>
            <a:ext cx="1433222" cy="6463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56FC41-3185-4B51-AB52-2E9E755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91" y="255551"/>
            <a:ext cx="971190" cy="1122218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C94B1B9-16AE-45D4-A216-482EFF2F8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89169"/>
              </p:ext>
            </p:extLst>
          </p:nvPr>
        </p:nvGraphicFramePr>
        <p:xfrm>
          <a:off x="815386" y="2124088"/>
          <a:ext cx="4412675" cy="4113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2961">
                  <a:extLst>
                    <a:ext uri="{9D8B030D-6E8A-4147-A177-3AD203B41FA5}">
                      <a16:colId xmlns:a16="http://schemas.microsoft.com/office/drawing/2014/main" val="3836405976"/>
                    </a:ext>
                  </a:extLst>
                </a:gridCol>
                <a:gridCol w="1490394">
                  <a:extLst>
                    <a:ext uri="{9D8B030D-6E8A-4147-A177-3AD203B41FA5}">
                      <a16:colId xmlns:a16="http://schemas.microsoft.com/office/drawing/2014/main" val="1876670877"/>
                    </a:ext>
                  </a:extLst>
                </a:gridCol>
                <a:gridCol w="1099320">
                  <a:extLst>
                    <a:ext uri="{9D8B030D-6E8A-4147-A177-3AD203B41FA5}">
                      <a16:colId xmlns:a16="http://schemas.microsoft.com/office/drawing/2014/main" val="3744285232"/>
                    </a:ext>
                  </a:extLst>
                </a:gridCol>
              </a:tblGrid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Name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Extensions / “format”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Import Package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89922170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Archive files (handled by tar)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tar / tar.gz / tgz / tar.bz2 / tbz2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35366621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Bzip2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bz2 / bzip2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base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24389943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gz / gzip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53641319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Zip files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01946497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Ambiguous</a:t>
                      </a:r>
                      <a:r>
                        <a:rPr lang="es-CL" sz="1050" u="none" strike="noStrike" dirty="0">
                          <a:effectLst/>
                        </a:rPr>
                        <a:t> file format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561570003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Apache Arrow (Parquet)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parquet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nanoparquet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99654904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CSVY (CSV + YAML metadata header)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csvy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64436278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Comma-separated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423282328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Comma-separated data (European)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12663839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 Interchange Format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dif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870930181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Epiinfo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epiinfo / rec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96322038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 / xlsx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readxl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54031727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 (Legacy)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readxl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08311208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Fixed-width format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fwf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473229812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Fortran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fortran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8637748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Google Sheets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googlesheets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244650772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Minitab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minitab / mtp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514364675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Pipe-separated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psv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384128509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 syntax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97283478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 / sas7bdat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18058564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 XPORT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xport / xpt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haven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753759201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6DF0789-E054-419F-8E7B-79CACDC3A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65211"/>
              </p:ext>
            </p:extLst>
          </p:nvPr>
        </p:nvGraphicFramePr>
        <p:xfrm>
          <a:off x="5375841" y="2124088"/>
          <a:ext cx="6215389" cy="4137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7697">
                  <a:extLst>
                    <a:ext uri="{9D8B030D-6E8A-4147-A177-3AD203B41FA5}">
                      <a16:colId xmlns:a16="http://schemas.microsoft.com/office/drawing/2014/main" val="4196400358"/>
                    </a:ext>
                  </a:extLst>
                </a:gridCol>
                <a:gridCol w="2099266">
                  <a:extLst>
                    <a:ext uri="{9D8B030D-6E8A-4147-A177-3AD203B41FA5}">
                      <a16:colId xmlns:a16="http://schemas.microsoft.com/office/drawing/2014/main" val="2726231845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3152586910"/>
                    </a:ext>
                  </a:extLst>
                </a:gridCol>
              </a:tblGrid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sav / spss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54130392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 (</a:t>
                      </a:r>
                      <a:r>
                        <a:rPr lang="es-CL" sz="1050" u="none" strike="noStrike" dirty="0" err="1">
                          <a:effectLst/>
                        </a:rPr>
                        <a:t>compressed</a:t>
                      </a:r>
                      <a:r>
                        <a:rPr lang="es-CL" sz="1050" u="none" strike="noStrike" dirty="0">
                          <a:effectLst/>
                        </a:rPr>
                        <a:t>)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zsav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99292360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 Portable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por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01645103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Saved R objects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rda / rdata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39611559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Serialized R objects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rds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9827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Stata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dta / stata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3799520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Systat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syd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systat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09686752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Tab-separated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/ tsv / txt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627947192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Text Representations of R Objects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dump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161955527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Weka Attribute-Relation File Format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arff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weka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4442515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XBASE database files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dbf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83477920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Clipboard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clipboard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clipr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91337299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EViews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eviews / wf1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hexView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11277488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Fast Storage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fst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fst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971022015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Feather R/Python interchange format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feather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arrow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08881206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Graphpad Prism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pzfx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pzfx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8888985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HTML Tables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htm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html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32643766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jsonlite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160278834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Matlab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mat / matlab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rmatio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265717863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OpenDocument Spreadsheet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ods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985966814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OpenDocument Spreadsheet (Flat)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234899012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Serialized R objects (Quick)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qs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qs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28003336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Shallow XML documents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6367079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YAML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yaml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yml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yaml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2838199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D91E4F6-6955-4E64-8135-36CD11586203}"/>
              </a:ext>
            </a:extLst>
          </p:cNvPr>
          <p:cNvSpPr txBox="1"/>
          <p:nvPr/>
        </p:nvSpPr>
        <p:spPr>
          <a:xfrm>
            <a:off x="929345" y="1516813"/>
            <a:ext cx="750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Tipos de archivo soportados, para usarlos todos se pueden instalar con: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4D962E42-FEB4-4C65-9D3C-7DCACAEC229C}"/>
              </a:ext>
            </a:extLst>
          </p:cNvPr>
          <p:cNvSpPr txBox="1">
            <a:spLocks/>
          </p:cNvSpPr>
          <p:nvPr/>
        </p:nvSpPr>
        <p:spPr>
          <a:xfrm>
            <a:off x="8430427" y="1516813"/>
            <a:ext cx="7964452" cy="2558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 err="1">
                <a:latin typeface="Consolas" panose="020B0609020204030204" pitchFamily="49" charset="0"/>
              </a:rPr>
              <a:t>install_formats</a:t>
            </a:r>
            <a:r>
              <a:rPr lang="es-CL" sz="20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541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Dataframe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graphicFrame>
        <p:nvGraphicFramePr>
          <p:cNvPr id="6" name="Tabla 11">
            <a:extLst>
              <a:ext uri="{FF2B5EF4-FFF2-40B4-BE49-F238E27FC236}">
                <a16:creationId xmlns:a16="http://schemas.microsoft.com/office/drawing/2014/main" id="{748BA1F2-92FB-4F95-840A-EE9122CC8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70770"/>
              </p:ext>
            </p:extLst>
          </p:nvPr>
        </p:nvGraphicFramePr>
        <p:xfrm>
          <a:off x="3737531" y="1871296"/>
          <a:ext cx="7427505" cy="244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17">
                  <a:extLst>
                    <a:ext uri="{9D8B030D-6E8A-4147-A177-3AD203B41FA5}">
                      <a16:colId xmlns:a16="http://schemas.microsoft.com/office/drawing/2014/main" val="1381763623"/>
                    </a:ext>
                  </a:extLst>
                </a:gridCol>
                <a:gridCol w="1259592">
                  <a:extLst>
                    <a:ext uri="{9D8B030D-6E8A-4147-A177-3AD203B41FA5}">
                      <a16:colId xmlns:a16="http://schemas.microsoft.com/office/drawing/2014/main" val="2138069954"/>
                    </a:ext>
                  </a:extLst>
                </a:gridCol>
                <a:gridCol w="849650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729170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1734243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1483429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813504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408489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f_nacimiento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edad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imc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establecimiento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p_cardiovascular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riesgo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16-05-1970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22.4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Bajo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28,3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“Centro de Salud Familiar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Alto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1950-10-01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26,9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SI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Medio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02-01-1956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Medio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7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05-01-1974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25,0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54373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A5EA8A-51DC-42E6-B4F4-CB922DC8D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86185"/>
              </p:ext>
            </p:extLst>
          </p:nvPr>
        </p:nvGraphicFramePr>
        <p:xfrm>
          <a:off x="581709" y="1871296"/>
          <a:ext cx="2726267" cy="248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310">
                  <a:extLst>
                    <a:ext uri="{9D8B030D-6E8A-4147-A177-3AD203B41FA5}">
                      <a16:colId xmlns:a16="http://schemas.microsoft.com/office/drawing/2014/main" val="1805901618"/>
                    </a:ext>
                  </a:extLst>
                </a:gridCol>
                <a:gridCol w="1269957">
                  <a:extLst>
                    <a:ext uri="{9D8B030D-6E8A-4147-A177-3AD203B41FA5}">
                      <a16:colId xmlns:a16="http://schemas.microsoft.com/office/drawing/2014/main" val="1242005950"/>
                    </a:ext>
                  </a:extLst>
                </a:gridCol>
              </a:tblGrid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bg1"/>
                          </a:solidFill>
                        </a:rPr>
                        <a:t>Variables</a:t>
                      </a:r>
                    </a:p>
                  </a:txBody>
                  <a:tcPr marL="187677" marR="187677" marT="93839" marB="9383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bg1"/>
                          </a:solidFill>
                        </a:rPr>
                        <a:t>Ejemplos</a:t>
                      </a:r>
                    </a:p>
                  </a:txBody>
                  <a:tcPr marL="187677" marR="187677" marT="93839" marB="93839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76901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4598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Numeric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00139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Character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hello</a:t>
                      </a:r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5199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Logical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63600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“Green”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02082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187677" marR="187677" marT="93839" marB="9383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“05-07-1994”</a:t>
                      </a:r>
                    </a:p>
                  </a:txBody>
                  <a:tcPr marL="187677" marR="187677" marT="93839" marB="9383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59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51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Importar archivo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3FBD93-38A0-4D12-8CE9-D31D9FB8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0032"/>
            <a:ext cx="957032" cy="11045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4FBFCC-62E4-4632-B5F4-F5DC8E85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5" y="2766523"/>
            <a:ext cx="2743583" cy="30103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AAEC78-5EE7-4499-B452-6326252D4D5D}"/>
              </a:ext>
            </a:extLst>
          </p:cNvPr>
          <p:cNvSpPr txBox="1"/>
          <p:nvPr/>
        </p:nvSpPr>
        <p:spPr>
          <a:xfrm>
            <a:off x="4491318" y="2932855"/>
            <a:ext cx="627529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data &lt;- 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read_excel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path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“le_2024.xlsx”,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sheet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=“Hoja 2”,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skip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5,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na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“NA”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s-CL" sz="2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61DB11B-D02B-4B3D-B8AD-161CB033C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13" y="2250700"/>
            <a:ext cx="1930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?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read_excel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7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Revisar la data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2" y="2364815"/>
            <a:ext cx="4110421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glimpse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base::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visdat:vis_dat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summarytools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dfSummary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DataExplorer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create_report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Hmisc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::describe()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3372D8A-49BB-4594-AA2D-12D79A04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02" y="2048838"/>
            <a:ext cx="6354151" cy="32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Revisar la data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2" y="2364815"/>
            <a:ext cx="4110421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glimpse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base::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visdat:vis_dat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summarytools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dfSummary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DataExplorer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create_report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Hmisc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::describe()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34A184-6C41-425E-B922-865E24FF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821231"/>
            <a:ext cx="5513294" cy="3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Limpiar dataframe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05" y="3862905"/>
            <a:ext cx="438723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clean_data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&lt;- data %&gt;%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janitor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clean_names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%&gt;%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janitor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remove_empty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which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= c(“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rows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”,”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	)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B66746-5742-4A11-878D-D129EA39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14" y="531387"/>
            <a:ext cx="851551" cy="98638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8E4157A-6296-4F9E-A4F8-43521C4F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50" y="4021181"/>
            <a:ext cx="38275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clean_data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&lt;- data %&gt;%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pat_id,race:start_bp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slice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(13:18)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B9E7CF99-66E7-4DAB-9BCE-968CCC6225C6}"/>
              </a:ext>
            </a:extLst>
          </p:cNvPr>
          <p:cNvSpPr txBox="1">
            <a:spLocks/>
          </p:cNvSpPr>
          <p:nvPr/>
        </p:nvSpPr>
        <p:spPr>
          <a:xfrm>
            <a:off x="5456226" y="4066200"/>
            <a:ext cx="1378155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VS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79C9A0-C1BB-46D6-9A56-505B1501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517767"/>
            <a:ext cx="5401429" cy="166710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6B629AB-3078-4FEB-BC2A-7221AC855F1A}"/>
              </a:ext>
            </a:extLst>
          </p:cNvPr>
          <p:cNvSpPr/>
          <p:nvPr/>
        </p:nvSpPr>
        <p:spPr>
          <a:xfrm>
            <a:off x="7174550" y="1433155"/>
            <a:ext cx="524698" cy="18243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C68C3E5-EEF5-4DFA-B875-3AB9605D5CEE}"/>
              </a:ext>
            </a:extLst>
          </p:cNvPr>
          <p:cNvSpPr/>
          <p:nvPr/>
        </p:nvSpPr>
        <p:spPr>
          <a:xfrm>
            <a:off x="3395284" y="2580864"/>
            <a:ext cx="5574979" cy="2103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728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692825"/>
            <a:ext cx="10889796" cy="659206"/>
          </a:xfrm>
        </p:spPr>
        <p:txBody>
          <a:bodyPr/>
          <a:lstStyle/>
          <a:p>
            <a:r>
              <a:rPr lang="es-CL" dirty="0"/>
              <a:t>Unificar valores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88DFDE-5AD6-4D2D-8E4B-818BA684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8" y="2076313"/>
            <a:ext cx="1962424" cy="20481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AD45FF-BF69-42F3-B20F-3C306F67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284" y="2869823"/>
            <a:ext cx="2220381" cy="1151308"/>
          </a:xfrm>
          <a:prstGeom prst="rect">
            <a:avLst/>
          </a:prstGeom>
        </p:spPr>
      </p:pic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A19DDA4-2252-4541-A50B-37C18326A5E0}"/>
              </a:ext>
            </a:extLst>
          </p:cNvPr>
          <p:cNvSpPr/>
          <p:nvPr/>
        </p:nvSpPr>
        <p:spPr>
          <a:xfrm>
            <a:off x="3291623" y="3031231"/>
            <a:ext cx="4857150" cy="828492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458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6FFC5DC-9DD4-4171-8CC8-FE4AC033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01" y="1841567"/>
            <a:ext cx="2708681" cy="271879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7ECB2E74-9672-45CB-8F31-F0EC4B2B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4" y="1966232"/>
            <a:ext cx="2522853" cy="2469460"/>
          </a:xfrm>
          <a:prstGeom prst="rect">
            <a:avLst/>
          </a:prstGeom>
        </p:spPr>
      </p:pic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356845" y="2984049"/>
            <a:ext cx="2608585" cy="444951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692825"/>
            <a:ext cx="10889796" cy="659206"/>
          </a:xfrm>
        </p:spPr>
        <p:txBody>
          <a:bodyPr/>
          <a:lstStyle/>
          <a:p>
            <a:r>
              <a:rPr lang="es-CL" dirty="0"/>
              <a:t>Reemplazar valores incoherentes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A5C6C04-7B05-466A-B3B8-79DF1A7E23DC}"/>
              </a:ext>
            </a:extLst>
          </p:cNvPr>
          <p:cNvSpPr txBox="1"/>
          <p:nvPr/>
        </p:nvSpPr>
        <p:spPr>
          <a:xfrm>
            <a:off x="2156592" y="5086563"/>
            <a:ext cx="10775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sz="1400" b="1" dirty="0"/>
              <a:t>Revisar el dataframe para: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Corroborar la magnitud de la pérdida de datos.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Cuáles son los datos que faltan.</a:t>
            </a:r>
          </a:p>
          <a:p>
            <a:endParaRPr lang="en-US" sz="1400" dirty="0"/>
          </a:p>
        </p:txBody>
      </p:sp>
      <p:sp>
        <p:nvSpPr>
          <p:cNvPr id="38" name="Título 2">
            <a:extLst>
              <a:ext uri="{FF2B5EF4-FFF2-40B4-BE49-F238E27FC236}">
                <a16:creationId xmlns:a16="http://schemas.microsoft.com/office/drawing/2014/main" id="{D12B9935-EE60-483F-9F49-D49FF30382D4}"/>
              </a:ext>
            </a:extLst>
          </p:cNvPr>
          <p:cNvSpPr txBox="1">
            <a:spLocks/>
          </p:cNvSpPr>
          <p:nvPr/>
        </p:nvSpPr>
        <p:spPr>
          <a:xfrm>
            <a:off x="877201" y="5176076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4000" dirty="0"/>
              <a:t>NA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52478D6-926F-4ACB-BC5E-099BEFEEB316}"/>
              </a:ext>
            </a:extLst>
          </p:cNvPr>
          <p:cNvSpPr txBox="1"/>
          <p:nvPr/>
        </p:nvSpPr>
        <p:spPr>
          <a:xfrm>
            <a:off x="6458533" y="5145741"/>
            <a:ext cx="6100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Usar </a:t>
            </a:r>
            <a:r>
              <a:rPr lang="en-US" sz="1400" b="1" dirty="0" err="1">
                <a:solidFill>
                  <a:schemeClr val="bg1"/>
                </a:solidFill>
              </a:rPr>
              <a:t>métodos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consistentes</a:t>
            </a:r>
            <a:r>
              <a:rPr lang="en-US" sz="1400" b="1" dirty="0">
                <a:solidFill>
                  <a:schemeClr val="bg1"/>
                </a:solidFill>
              </a:rPr>
              <a:t> para: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Documentar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decisiones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Los </a:t>
            </a:r>
            <a:r>
              <a:rPr lang="en-US" sz="1400" dirty="0" err="1">
                <a:solidFill>
                  <a:schemeClr val="bg1"/>
                </a:solidFill>
              </a:rPr>
              <a:t>valores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perdidos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deben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coincidir</a:t>
            </a:r>
            <a:r>
              <a:rPr lang="en-US" sz="1400" dirty="0">
                <a:solidFill>
                  <a:schemeClr val="bg1"/>
                </a:solidFill>
              </a:rPr>
              <a:t> con el </a:t>
            </a:r>
            <a:r>
              <a:rPr lang="en-US" sz="1400" dirty="0" err="1">
                <a:solidFill>
                  <a:schemeClr val="bg1"/>
                </a:solidFill>
              </a:rPr>
              <a:t>tipo</a:t>
            </a:r>
            <a:r>
              <a:rPr lang="en-US" sz="1400" dirty="0">
                <a:solidFill>
                  <a:schemeClr val="bg1"/>
                </a:solidFill>
              </a:rPr>
              <a:t> de variable(col)</a:t>
            </a:r>
          </a:p>
        </p:txBody>
      </p:sp>
    </p:spTree>
    <p:extLst>
      <p:ext uri="{BB962C8B-B14F-4D97-AF65-F5344CB8AC3E}">
        <p14:creationId xmlns:p14="http://schemas.microsoft.com/office/powerpoint/2010/main" val="23966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2831091"/>
            <a:ext cx="3572686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Recap</a:t>
            </a:r>
            <a:endParaRPr lang="es-ES" dirty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3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712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237180" y="1966589"/>
            <a:ext cx="2608585" cy="444951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703330"/>
            <a:ext cx="10889796" cy="659206"/>
          </a:xfrm>
        </p:spPr>
        <p:txBody>
          <a:bodyPr/>
          <a:lstStyle/>
          <a:p>
            <a:r>
              <a:rPr lang="es-CL" dirty="0"/>
              <a:t>Reemplazar valores incoherentes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54BBF6-50A7-40D9-9160-D02D3449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76" y="1736563"/>
            <a:ext cx="2857899" cy="9050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03E675-CA04-4D42-98EF-6309C80D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1" y="1779179"/>
            <a:ext cx="4116958" cy="8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D8E3D8-BC69-49D7-87B5-77E4B9CA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87" y="4532441"/>
            <a:ext cx="4896533" cy="9145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E9B714-763D-4B46-9A6B-576302390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251" y="4048111"/>
            <a:ext cx="2286319" cy="1724266"/>
          </a:xfrm>
          <a:prstGeom prst="rect">
            <a:avLst/>
          </a:prstGeom>
        </p:spPr>
      </p:pic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763FD44-5E9F-47DE-8EF1-86E0999CD4B6}"/>
              </a:ext>
            </a:extLst>
          </p:cNvPr>
          <p:cNvSpPr/>
          <p:nvPr/>
        </p:nvSpPr>
        <p:spPr>
          <a:xfrm>
            <a:off x="6145230" y="4989705"/>
            <a:ext cx="2051624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B7E26222-1151-42FD-A2F9-2FC3EACBBDFC}"/>
              </a:ext>
            </a:extLst>
          </p:cNvPr>
          <p:cNvSpPr txBox="1">
            <a:spLocks/>
          </p:cNvSpPr>
          <p:nvPr/>
        </p:nvSpPr>
        <p:spPr>
          <a:xfrm>
            <a:off x="651102" y="3253413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Convertir a fechas</a:t>
            </a:r>
          </a:p>
        </p:txBody>
      </p:sp>
    </p:spTree>
    <p:extLst>
      <p:ext uri="{BB962C8B-B14F-4D97-AF65-F5344CB8AC3E}">
        <p14:creationId xmlns:p14="http://schemas.microsoft.com/office/powerpoint/2010/main" val="72240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516935" y="1670030"/>
            <a:ext cx="2051623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52" y="836451"/>
            <a:ext cx="10889796" cy="659206"/>
          </a:xfrm>
        </p:spPr>
        <p:txBody>
          <a:bodyPr/>
          <a:lstStyle/>
          <a:p>
            <a:r>
              <a:rPr lang="es-CL" sz="2800" dirty="0"/>
              <a:t>Extraer números de texto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057FF9-3D99-472E-876B-AE4FFC35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97" y="1638545"/>
            <a:ext cx="2526725" cy="533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4D5AA8-61E1-41C9-8288-5E638393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" y="1579113"/>
            <a:ext cx="3128145" cy="5317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73C3F9-BC28-4AEF-AA32-02FA2A23A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598" b="-6940"/>
          <a:stretch/>
        </p:blipFill>
        <p:spPr>
          <a:xfrm>
            <a:off x="715335" y="3264618"/>
            <a:ext cx="4520053" cy="468620"/>
          </a:xfrm>
          <a:prstGeom prst="rect">
            <a:avLst/>
          </a:prstGeom>
        </p:spPr>
      </p:pic>
      <p:sp>
        <p:nvSpPr>
          <p:cNvPr id="16" name="Título 2">
            <a:extLst>
              <a:ext uri="{FF2B5EF4-FFF2-40B4-BE49-F238E27FC236}">
                <a16:creationId xmlns:a16="http://schemas.microsoft.com/office/drawing/2014/main" id="{C310A53A-EE2F-4BB1-ACCD-9C06C6BB2AF8}"/>
              </a:ext>
            </a:extLst>
          </p:cNvPr>
          <p:cNvSpPr txBox="1">
            <a:spLocks/>
          </p:cNvSpPr>
          <p:nvPr/>
        </p:nvSpPr>
        <p:spPr>
          <a:xfrm>
            <a:off x="651102" y="2654918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Separar valores</a:t>
            </a: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FB840964-5883-48DB-B25B-C26BE3DE31CB}"/>
              </a:ext>
            </a:extLst>
          </p:cNvPr>
          <p:cNvSpPr/>
          <p:nvPr/>
        </p:nvSpPr>
        <p:spPr>
          <a:xfrm>
            <a:off x="5537974" y="3383289"/>
            <a:ext cx="2051623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0D5289-422E-4065-A1E7-B0F4ACC7C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58" y="3146454"/>
            <a:ext cx="2743583" cy="7049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97C1753-698B-4477-9F08-1A199A30B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35" y="4878781"/>
            <a:ext cx="4915586" cy="800212"/>
          </a:xfrm>
          <a:prstGeom prst="rect">
            <a:avLst/>
          </a:prstGeom>
        </p:spPr>
      </p:pic>
      <p:sp>
        <p:nvSpPr>
          <p:cNvPr id="22" name="Título 2">
            <a:extLst>
              <a:ext uri="{FF2B5EF4-FFF2-40B4-BE49-F238E27FC236}">
                <a16:creationId xmlns:a16="http://schemas.microsoft.com/office/drawing/2014/main" id="{FAA001C7-D9AB-4677-AC4D-843AD3D00F94}"/>
              </a:ext>
            </a:extLst>
          </p:cNvPr>
          <p:cNvSpPr txBox="1">
            <a:spLocks/>
          </p:cNvSpPr>
          <p:nvPr/>
        </p:nvSpPr>
        <p:spPr>
          <a:xfrm>
            <a:off x="651102" y="4264569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Asignar etiquetas</a:t>
            </a:r>
          </a:p>
        </p:txBody>
      </p:sp>
    </p:spTree>
    <p:extLst>
      <p:ext uri="{BB962C8B-B14F-4D97-AF65-F5344CB8AC3E}">
        <p14:creationId xmlns:p14="http://schemas.microsoft.com/office/powerpoint/2010/main" val="145145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91BEE-228A-44EB-B3E1-B146E5FD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  <a:endParaRPr lang="es-C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95F1A8-6A6B-4097-9CB6-BDBAA4CDEA2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348030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2" name="Marcador de texto 1">
            <a:extLst>
              <a:ext uri="{FF2B5EF4-FFF2-40B4-BE49-F238E27FC236}">
                <a16:creationId xmlns:a16="http://schemas.microsoft.com/office/drawing/2014/main" id="{5444FAF6-D981-4532-ACBF-77CC3335A1FF}"/>
              </a:ext>
            </a:extLst>
          </p:cNvPr>
          <p:cNvSpPr txBox="1">
            <a:spLocks/>
          </p:cNvSpPr>
          <p:nvPr/>
        </p:nvSpPr>
        <p:spPr>
          <a:xfrm>
            <a:off x="834796" y="1662762"/>
            <a:ext cx="9195030" cy="3532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b="1" dirty="0"/>
              <a:t>Beneficios de utilizar un lenguaje de programación como R para análisis de datos:</a:t>
            </a:r>
          </a:p>
          <a:p>
            <a:pPr marL="0" indent="0">
              <a:buNone/>
            </a:pPr>
            <a:endParaRPr lang="es-CL" b="1" dirty="0"/>
          </a:p>
          <a:p>
            <a:pPr marL="457200" indent="-457200">
              <a:buFont typeface="+mj-lt"/>
              <a:buAutoNum type="arabicPeriod"/>
            </a:pPr>
            <a:r>
              <a:rPr lang="es-CL" b="1" dirty="0"/>
              <a:t>Pensamiento lógico </a:t>
            </a:r>
            <a:r>
              <a:rPr lang="es-CL" dirty="0"/>
              <a:t>y resolución de problemas (método).</a:t>
            </a:r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Te entrega una nueva </a:t>
            </a:r>
            <a:r>
              <a:rPr lang="es-CL" b="1" dirty="0"/>
              <a:t>alternativa a</a:t>
            </a:r>
            <a:r>
              <a:rPr lang="es-CL" dirty="0"/>
              <a:t> evaluar para el desarrollo de una tarea. </a:t>
            </a:r>
          </a:p>
          <a:p>
            <a:pPr marL="457200" indent="-457200">
              <a:buFont typeface="+mj-lt"/>
              <a:buAutoNum type="arabicPeriod"/>
            </a:pPr>
            <a:r>
              <a:rPr lang="es-CL" b="1" dirty="0"/>
              <a:t>Reduce tiempo</a:t>
            </a:r>
            <a:r>
              <a:rPr lang="es-CL" dirty="0"/>
              <a:t> en tareas repetitivas (al principio toma tiempo)</a:t>
            </a:r>
            <a:endParaRPr lang="es-CL" b="1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</a:pPr>
            <a:r>
              <a:rPr lang="es-CL" sz="1800" b="1" dirty="0"/>
              <a:t>	</a:t>
            </a:r>
            <a:r>
              <a:rPr lang="es-MX" sz="1800" b="1" dirty="0"/>
              <a:t>SALIR DEL COPIAR Y PEGAR</a:t>
            </a:r>
            <a:endParaRPr lang="es-CL" sz="1800" b="1" dirty="0"/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Permite </a:t>
            </a:r>
            <a:r>
              <a:rPr lang="es-CL" b="1" dirty="0"/>
              <a:t>conocer el proceso de análisis </a:t>
            </a:r>
            <a:r>
              <a:rPr lang="es-CL" dirty="0"/>
              <a:t>de información. Se guarda el flujo.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</a:pPr>
            <a:r>
              <a:rPr lang="es-CL" sz="1800" b="1" dirty="0"/>
              <a:t>	TRAZABILIDAD – ENTENDER LO QUE SE HACE – ACTUALIZAR INFORMACIÓN</a:t>
            </a:r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Es un lenguaje – </a:t>
            </a:r>
            <a:r>
              <a:rPr lang="es-CL" b="1" dirty="0"/>
              <a:t>permite la comunicación</a:t>
            </a:r>
            <a:r>
              <a:rPr lang="es-CL" dirty="0"/>
              <a:t> con la computadora y con otras personas. </a:t>
            </a:r>
          </a:p>
          <a:p>
            <a:pPr marL="173736" lvl="1" indent="0">
              <a:buFont typeface="Arial" panose="020B0604020202020204" pitchFamily="34" charset="0"/>
              <a:buNone/>
            </a:pPr>
            <a:r>
              <a:rPr lang="es-CL" b="1" dirty="0"/>
              <a:t>	</a:t>
            </a:r>
            <a:r>
              <a:rPr lang="es-CL" sz="1800" b="1" dirty="0"/>
              <a:t>COLABORACIÓN y REPRODUCIBILIDAD (por ejemplo: en publicación científica)</a:t>
            </a:r>
          </a:p>
        </p:txBody>
      </p:sp>
    </p:spTree>
    <p:extLst>
      <p:ext uri="{BB962C8B-B14F-4D97-AF65-F5344CB8AC3E}">
        <p14:creationId xmlns:p14="http://schemas.microsoft.com/office/powerpoint/2010/main" val="303417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26885FC-278F-4BC4-8982-A16E4EF6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198" y="3404121"/>
            <a:ext cx="2626687" cy="2626687"/>
          </a:xfrm>
          <a:prstGeom prst="rect">
            <a:avLst/>
          </a:prstGeom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664BF15E-3418-4F12-8446-268252B89D43}"/>
              </a:ext>
            </a:extLst>
          </p:cNvPr>
          <p:cNvSpPr txBox="1">
            <a:spLocks/>
          </p:cNvSpPr>
          <p:nvPr/>
        </p:nvSpPr>
        <p:spPr>
          <a:xfrm>
            <a:off x="834795" y="1662762"/>
            <a:ext cx="10775495" cy="1766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3600" b="1" dirty="0"/>
              <a:t>¡El point-and-click no es reproducible! </a:t>
            </a:r>
          </a:p>
          <a:p>
            <a:pPr marL="0" indent="0" algn="ctr">
              <a:buNone/>
            </a:pPr>
            <a:r>
              <a:rPr lang="es-CL" sz="3200" b="1" dirty="0">
                <a:solidFill>
                  <a:srgbClr val="AEC1D8"/>
                </a:solidFill>
              </a:rPr>
              <a:t>Debemos (sobre todo en salud) documentar con precisión cada paso del análisis</a:t>
            </a:r>
          </a:p>
        </p:txBody>
      </p:sp>
    </p:spTree>
    <p:extLst>
      <p:ext uri="{BB962C8B-B14F-4D97-AF65-F5344CB8AC3E}">
        <p14:creationId xmlns:p14="http://schemas.microsoft.com/office/powerpoint/2010/main" val="34783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A01C59-C65D-40D7-8BCA-9A96A121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5" y="1957386"/>
            <a:ext cx="6541740" cy="321495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84ABE77-10F2-4849-9569-A419C6A28AA7}"/>
              </a:ext>
            </a:extLst>
          </p:cNvPr>
          <p:cNvSpPr/>
          <p:nvPr/>
        </p:nvSpPr>
        <p:spPr>
          <a:xfrm>
            <a:off x="2785693" y="1609719"/>
            <a:ext cx="6443382" cy="35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Columnas = Variables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155434A-EB28-4AA2-BF5E-695E81B42A7E}"/>
              </a:ext>
            </a:extLst>
          </p:cNvPr>
          <p:cNvSpPr/>
          <p:nvPr/>
        </p:nvSpPr>
        <p:spPr>
          <a:xfrm rot="16200000">
            <a:off x="1251152" y="3467051"/>
            <a:ext cx="2594819" cy="355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Filas = Repeticiones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3C001AA-8EAF-469F-A9D9-BD777D93A969}"/>
              </a:ext>
            </a:extLst>
          </p:cNvPr>
          <p:cNvCxnSpPr>
            <a:cxnSpLocks/>
          </p:cNvCxnSpPr>
          <p:nvPr/>
        </p:nvCxnSpPr>
        <p:spPr>
          <a:xfrm>
            <a:off x="4057650" y="4300538"/>
            <a:ext cx="483182" cy="123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3D6848-7662-44BD-A27B-5545A94A94CD}"/>
              </a:ext>
            </a:extLst>
          </p:cNvPr>
          <p:cNvSpPr txBox="1"/>
          <p:nvPr/>
        </p:nvSpPr>
        <p:spPr>
          <a:xfrm>
            <a:off x="3363069" y="5663291"/>
            <a:ext cx="271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Cell/Celda/Casilla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0B11C0-03CB-46EB-BCF7-AF3E914B9F98}"/>
              </a:ext>
            </a:extLst>
          </p:cNvPr>
          <p:cNvSpPr txBox="1"/>
          <p:nvPr/>
        </p:nvSpPr>
        <p:spPr>
          <a:xfrm>
            <a:off x="6740051" y="5663291"/>
            <a:ext cx="271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Valores/</a:t>
            </a:r>
            <a:r>
              <a:rPr lang="es-CL" dirty="0" err="1">
                <a:solidFill>
                  <a:schemeClr val="bg1"/>
                </a:solidFill>
              </a:rPr>
              <a:t>Values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528FEA1-52E8-452C-9900-9CA7557E19FC}"/>
              </a:ext>
            </a:extLst>
          </p:cNvPr>
          <p:cNvCxnSpPr>
            <a:cxnSpLocks/>
          </p:cNvCxnSpPr>
          <p:nvPr/>
        </p:nvCxnSpPr>
        <p:spPr>
          <a:xfrm>
            <a:off x="6943725" y="4916927"/>
            <a:ext cx="503055" cy="7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2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649E30F-6958-46D4-B6C4-5AD1CCE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1" t="20986" r="11914" b="19819"/>
          <a:stretch/>
        </p:blipFill>
        <p:spPr>
          <a:xfrm>
            <a:off x="4902444" y="4618843"/>
            <a:ext cx="2089440" cy="1599077"/>
          </a:xfrm>
          <a:prstGeom prst="hexagon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8AE055E6-C091-4F1B-9849-118E19911846}"/>
              </a:ext>
            </a:extLst>
          </p:cNvPr>
          <p:cNvGrpSpPr/>
          <p:nvPr/>
        </p:nvGrpSpPr>
        <p:grpSpPr>
          <a:xfrm>
            <a:off x="697319" y="1722012"/>
            <a:ext cx="4897775" cy="2258303"/>
            <a:chOff x="-1103573" y="2543781"/>
            <a:chExt cx="5614210" cy="2258303"/>
          </a:xfrm>
        </p:grpSpPr>
        <p:pic>
          <p:nvPicPr>
            <p:cNvPr id="17" name="Google Shape;245;p37">
              <a:extLst>
                <a:ext uri="{FF2B5EF4-FFF2-40B4-BE49-F238E27FC236}">
                  <a16:creationId xmlns:a16="http://schemas.microsoft.com/office/drawing/2014/main" id="{6A63E3CE-71E1-4C5B-AC4F-7DB7103E037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5984" y="2543781"/>
              <a:ext cx="1275094" cy="1005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47;p37">
              <a:extLst>
                <a:ext uri="{FF2B5EF4-FFF2-40B4-BE49-F238E27FC236}">
                  <a16:creationId xmlns:a16="http://schemas.microsoft.com/office/drawing/2014/main" id="{384B443A-0F1C-4C5F-AE95-4F68433A0507}"/>
                </a:ext>
              </a:extLst>
            </p:cNvPr>
            <p:cNvSpPr txBox="1"/>
            <p:nvPr/>
          </p:nvSpPr>
          <p:spPr>
            <a:xfrm>
              <a:off x="-1103573" y="3487164"/>
              <a:ext cx="5614210" cy="1314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20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s-CL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Lenguaje de programación usado fundamentalmente para análisis estadístico.</a:t>
              </a:r>
              <a:endParaRPr sz="2000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  <a:p>
              <a:pPr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20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89F6F7A-A071-471C-A2F9-7F7C1AF5F4CD}"/>
              </a:ext>
            </a:extLst>
          </p:cNvPr>
          <p:cNvCxnSpPr>
            <a:cxnSpLocks/>
          </p:cNvCxnSpPr>
          <p:nvPr/>
        </p:nvCxnSpPr>
        <p:spPr>
          <a:xfrm>
            <a:off x="3008671" y="3864077"/>
            <a:ext cx="2377717" cy="1554304"/>
          </a:xfrm>
          <a:prstGeom prst="straightConnector1">
            <a:avLst/>
          </a:prstGeom>
          <a:ln w="57150">
            <a:solidFill>
              <a:srgbClr val="B839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E645578-44AA-467D-8784-25AF1A8F5F89}"/>
              </a:ext>
            </a:extLst>
          </p:cNvPr>
          <p:cNvCxnSpPr>
            <a:cxnSpLocks/>
          </p:cNvCxnSpPr>
          <p:nvPr/>
        </p:nvCxnSpPr>
        <p:spPr>
          <a:xfrm flipH="1">
            <a:off x="6096000" y="4099059"/>
            <a:ext cx="3087330" cy="1130166"/>
          </a:xfrm>
          <a:prstGeom prst="straightConnector1">
            <a:avLst/>
          </a:prstGeom>
          <a:ln w="57150">
            <a:solidFill>
              <a:srgbClr val="B839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83DFE2F-50CB-42C9-B85C-63AEBE2A778E}"/>
              </a:ext>
            </a:extLst>
          </p:cNvPr>
          <p:cNvGrpSpPr/>
          <p:nvPr/>
        </p:nvGrpSpPr>
        <p:grpSpPr>
          <a:xfrm>
            <a:off x="7202129" y="1851674"/>
            <a:ext cx="3962400" cy="2018977"/>
            <a:chOff x="7202129" y="2031986"/>
            <a:chExt cx="3962400" cy="2018977"/>
          </a:xfrm>
        </p:grpSpPr>
        <p:sp>
          <p:nvSpPr>
            <p:cNvPr id="21" name="Google Shape;248;p37">
              <a:extLst>
                <a:ext uri="{FF2B5EF4-FFF2-40B4-BE49-F238E27FC236}">
                  <a16:creationId xmlns:a16="http://schemas.microsoft.com/office/drawing/2014/main" id="{FDC501A6-0EE2-4554-997E-3ED235B4EE54}"/>
                </a:ext>
              </a:extLst>
            </p:cNvPr>
            <p:cNvSpPr txBox="1"/>
            <p:nvPr/>
          </p:nvSpPr>
          <p:spPr>
            <a:xfrm>
              <a:off x="7202129" y="3164350"/>
              <a:ext cx="3962400" cy="886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Ambiente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de Desarrollo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interactivo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(IDE) que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facilita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el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uso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de R.</a:t>
              </a:r>
              <a:endParaRPr sz="32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C386F33-614A-46B4-8912-371A86CFC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1859"/>
            <a:stretch/>
          </p:blipFill>
          <p:spPr>
            <a:xfrm>
              <a:off x="7812685" y="2031986"/>
              <a:ext cx="1045564" cy="96373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824E27D-0E57-480C-B4EF-38E088E53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8141"/>
            <a:stretch/>
          </p:blipFill>
          <p:spPr>
            <a:xfrm>
              <a:off x="8857522" y="2056828"/>
              <a:ext cx="1695723" cy="963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AD489C9-F00B-4B7E-B23B-5BB243DD9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25667" b="24460"/>
          <a:stretch/>
        </p:blipFill>
        <p:spPr>
          <a:xfrm>
            <a:off x="1779089" y="2236838"/>
            <a:ext cx="8495035" cy="23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5AD599-7286-4518-8450-5AFBBDB9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" t="16374" r="61427" b="17425"/>
          <a:stretch/>
        </p:blipFill>
        <p:spPr>
          <a:xfrm>
            <a:off x="1590675" y="2317165"/>
            <a:ext cx="3238500" cy="2400300"/>
          </a:xfrm>
          <a:prstGeom prst="rect">
            <a:avLst/>
          </a:prstGeom>
        </p:spPr>
      </p:pic>
      <p:graphicFrame>
        <p:nvGraphicFramePr>
          <p:cNvPr id="4" name="Tabla 11">
            <a:extLst>
              <a:ext uri="{FF2B5EF4-FFF2-40B4-BE49-F238E27FC236}">
                <a16:creationId xmlns:a16="http://schemas.microsoft.com/office/drawing/2014/main" id="{F127C97D-C19E-4193-9B0E-C4951E19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4019"/>
              </p:ext>
            </p:extLst>
          </p:nvPr>
        </p:nvGraphicFramePr>
        <p:xfrm>
          <a:off x="5424487" y="2380791"/>
          <a:ext cx="2333625" cy="41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</a:tbl>
          </a:graphicData>
        </a:graphic>
      </p:graphicFrame>
      <p:graphicFrame>
        <p:nvGraphicFramePr>
          <p:cNvPr id="13" name="Tabla 11">
            <a:extLst>
              <a:ext uri="{FF2B5EF4-FFF2-40B4-BE49-F238E27FC236}">
                <a16:creationId xmlns:a16="http://schemas.microsoft.com/office/drawing/2014/main" id="{501C375D-A73E-4A3D-9819-0B50F5962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41177"/>
              </p:ext>
            </p:extLst>
          </p:nvPr>
        </p:nvGraphicFramePr>
        <p:xfrm>
          <a:off x="5424487" y="3254425"/>
          <a:ext cx="23336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23024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</a:tbl>
          </a:graphicData>
        </a:graphic>
      </p:graphicFrame>
      <p:graphicFrame>
        <p:nvGraphicFramePr>
          <p:cNvPr id="15" name="Tabla 11">
            <a:extLst>
              <a:ext uri="{FF2B5EF4-FFF2-40B4-BE49-F238E27FC236}">
                <a16:creationId xmlns:a16="http://schemas.microsoft.com/office/drawing/2014/main" id="{C880A615-CDFD-48DA-9BEC-E309CBABF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566"/>
              </p:ext>
            </p:extLst>
          </p:nvPr>
        </p:nvGraphicFramePr>
        <p:xfrm>
          <a:off x="8148637" y="3258845"/>
          <a:ext cx="23336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23024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</a:tbl>
          </a:graphicData>
        </a:graphic>
      </p:graphicFrame>
      <p:sp>
        <p:nvSpPr>
          <p:cNvPr id="16" name="Google Shape;247;p37">
            <a:extLst>
              <a:ext uri="{FF2B5EF4-FFF2-40B4-BE49-F238E27FC236}">
                <a16:creationId xmlns:a16="http://schemas.microsoft.com/office/drawing/2014/main" id="{269B0399-B9AC-4912-A5AF-FC2E9BB8B8B0}"/>
              </a:ext>
            </a:extLst>
          </p:cNvPr>
          <p:cNvSpPr txBox="1"/>
          <p:nvPr/>
        </p:nvSpPr>
        <p:spPr>
          <a:xfrm>
            <a:off x="4142411" y="1888567"/>
            <a:ext cx="4897775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Vector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47;p37">
            <a:extLst>
              <a:ext uri="{FF2B5EF4-FFF2-40B4-BE49-F238E27FC236}">
                <a16:creationId xmlns:a16="http://schemas.microsoft.com/office/drawing/2014/main" id="{94F4728F-8A86-4933-B9DE-9D7C455C728F}"/>
              </a:ext>
            </a:extLst>
          </p:cNvPr>
          <p:cNvSpPr txBox="1"/>
          <p:nvPr/>
        </p:nvSpPr>
        <p:spPr>
          <a:xfrm>
            <a:off x="5695467" y="2835325"/>
            <a:ext cx="1791661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Matrix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247;p37">
            <a:extLst>
              <a:ext uri="{FF2B5EF4-FFF2-40B4-BE49-F238E27FC236}">
                <a16:creationId xmlns:a16="http://schemas.microsoft.com/office/drawing/2014/main" id="{6FBB67A5-7D1C-4EBE-94C1-B95FE8DF4243}"/>
              </a:ext>
            </a:extLst>
          </p:cNvPr>
          <p:cNvSpPr txBox="1"/>
          <p:nvPr/>
        </p:nvSpPr>
        <p:spPr>
          <a:xfrm>
            <a:off x="8419618" y="2815341"/>
            <a:ext cx="1791661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Dataframe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5826529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1482</Words>
  <Application>Microsoft Office PowerPoint</Application>
  <PresentationFormat>Panorámica</PresentationFormat>
  <Paragraphs>377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Abadi</vt:lpstr>
      <vt:lpstr>Arial</vt:lpstr>
      <vt:lpstr>Arial Black</vt:lpstr>
      <vt:lpstr>Arial Unicode MS</vt:lpstr>
      <vt:lpstr>Calibri</vt:lpstr>
      <vt:lpstr>Consolas</vt:lpstr>
      <vt:lpstr>Posterama</vt:lpstr>
      <vt:lpstr>Posterama Text SemiBold</vt:lpstr>
      <vt:lpstr>Personalizar</vt:lpstr>
      <vt:lpstr>Importación y limpieza de datos</vt:lpstr>
      <vt:lpstr>Agenda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Librerías para análisis de datos</vt:lpstr>
      <vt:lpstr>Presentación de PowerPoint</vt:lpstr>
      <vt:lpstr>Presentación de PowerPoint</vt:lpstr>
      <vt:lpstr>Presentación de PowerPoint</vt:lpstr>
      <vt:lpstr>Importar archivos </vt:lpstr>
      <vt:lpstr>Presentación de PowerPoint</vt:lpstr>
      <vt:lpstr>readr</vt:lpstr>
      <vt:lpstr>readxl</vt:lpstr>
      <vt:lpstr>rio</vt:lpstr>
      <vt:lpstr>rio</vt:lpstr>
      <vt:lpstr>Dataframe</vt:lpstr>
      <vt:lpstr>Importar archivo</vt:lpstr>
      <vt:lpstr>Revisar la data</vt:lpstr>
      <vt:lpstr>Revisar la data</vt:lpstr>
      <vt:lpstr>Limpiar dataframe</vt:lpstr>
      <vt:lpstr>Unificar valores</vt:lpstr>
      <vt:lpstr>Reemplazar valores incoherentes</vt:lpstr>
      <vt:lpstr>Reemplazar valores incoherentes</vt:lpstr>
      <vt:lpstr>Extraer números de texto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2024-07-29T19:57:34Z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